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8" r:id="rId11"/>
    <p:sldId id="265"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3" autoAdjust="0"/>
    <p:restoredTop sz="89826" autoAdjust="0"/>
  </p:normalViewPr>
  <p:slideViewPr>
    <p:cSldViewPr>
      <p:cViewPr varScale="1">
        <p:scale>
          <a:sx n="60" d="100"/>
          <a:sy n="60" d="100"/>
        </p:scale>
        <p:origin x="1460" y="52"/>
      </p:cViewPr>
      <p:guideLst>
        <p:guide orient="horz" pos="2160"/>
        <p:guide pos="2880"/>
      </p:guideLst>
    </p:cSldViewPr>
  </p:slideViewPr>
  <p:outlineViewPr>
    <p:cViewPr>
      <p:scale>
        <a:sx n="33" d="100"/>
        <a:sy n="33" d="100"/>
      </p:scale>
      <p:origin x="53" y="252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D05573-57AB-4672-94AB-31066EC344D9}" type="datetimeFigureOut">
              <a:rPr lang="en-US" smtClean="0"/>
              <a:t>9/12/2020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61DCF5-9DFE-401D-A4A4-06D48B75F37A}" type="slidenum">
              <a:rPr lang="en-US" smtClean="0"/>
              <a:t>‹#›</a:t>
            </a:fld>
            <a:endParaRPr lang="en-US"/>
          </a:p>
        </p:txBody>
      </p:sp>
    </p:spTree>
    <p:extLst>
      <p:ext uri="{BB962C8B-B14F-4D97-AF65-F5344CB8AC3E}">
        <p14:creationId xmlns:p14="http://schemas.microsoft.com/office/powerpoint/2010/main" val="3112289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Designing an innovative entrepreneurial business requires understanding of many design models. The proponents of the business should look at what elements of the design model better bring out the innovation required for the success of the business. This presentation looks at how classic organizational model among other models paints the bigger picture of innovative outcomes in a fashion retail business. My</a:t>
            </a:r>
            <a:r>
              <a:rPr lang="en-US" baseline="0" dirty="0"/>
              <a:t> fashion</a:t>
            </a:r>
            <a:r>
              <a:rPr lang="en-US" dirty="0"/>
              <a:t> retail store shall be a medium sized store where technology systems are heavily relied on. For effective innovation, the geographical setting and internal layout of the store are to be distinctively away from normal systems. Undeniably,</a:t>
            </a:r>
            <a:r>
              <a:rPr lang="en-US" baseline="0" dirty="0"/>
              <a:t> v</a:t>
            </a:r>
            <a:r>
              <a:rPr lang="en-US" dirty="0"/>
              <a:t>enturing into fashion</a:t>
            </a:r>
            <a:r>
              <a:rPr lang="en-US" baseline="0" dirty="0"/>
              <a:t> business</a:t>
            </a:r>
            <a:r>
              <a:rPr lang="en-US" dirty="0"/>
              <a:t> unprepared is like a pound of meat on a butcher’s chopping board. Operating a fashion retail store requires well-rehearsed design models that are flexible to technology and customer changes and at the same time appreciates the growing demand of employee interactions and effectiveness. It requires harmonious organization culture and effective leadership and technology aided systems to be above the competitive edge.</a:t>
            </a:r>
          </a:p>
        </p:txBody>
      </p:sp>
      <p:sp>
        <p:nvSpPr>
          <p:cNvPr id="4" name="Slide Number Placeholder 3"/>
          <p:cNvSpPr>
            <a:spLocks noGrp="1"/>
          </p:cNvSpPr>
          <p:nvPr>
            <p:ph type="sldNum" sz="quarter" idx="10"/>
          </p:nvPr>
        </p:nvSpPr>
        <p:spPr/>
        <p:txBody>
          <a:bodyPr/>
          <a:lstStyle/>
          <a:p>
            <a:fld id="{6F61DCF5-9DFE-401D-A4A4-06D48B75F37A}" type="slidenum">
              <a:rPr lang="en-US" smtClean="0"/>
              <a:t>2</a:t>
            </a:fld>
            <a:endParaRPr lang="en-US"/>
          </a:p>
        </p:txBody>
      </p:sp>
    </p:spTree>
    <p:extLst>
      <p:ext uri="{BB962C8B-B14F-4D97-AF65-F5344CB8AC3E}">
        <p14:creationId xmlns:p14="http://schemas.microsoft.com/office/powerpoint/2010/main" val="4168384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achieving much desired</a:t>
            </a:r>
            <a:r>
              <a:rPr lang="en-US" baseline="0" dirty="0"/>
              <a:t> innovation from a fashion retail business, my organization will incorporate design models that have been used before to create better management practices. Classic and bureaucratic models are at the core of highlighting how well business systems are structured. The models describe the roles and general obligations of each member or stakeholder of an organization.  Performance management systems needs to be constantly evaluated in order to map the advancements taken by the fashion retail store. Equally, a strategic physical layout and keen choice in area of operations play roles in determining the success stories of need-to-be giant fashion retailers. These retailers use technology to ascertain competitive advantage and enhancement of innovation milestones.  </a:t>
            </a:r>
            <a:endParaRPr lang="en-US" dirty="0"/>
          </a:p>
        </p:txBody>
      </p:sp>
      <p:sp>
        <p:nvSpPr>
          <p:cNvPr id="4" name="Slide Number Placeholder 3"/>
          <p:cNvSpPr>
            <a:spLocks noGrp="1"/>
          </p:cNvSpPr>
          <p:nvPr>
            <p:ph type="sldNum" sz="quarter" idx="10"/>
          </p:nvPr>
        </p:nvSpPr>
        <p:spPr/>
        <p:txBody>
          <a:bodyPr/>
          <a:lstStyle/>
          <a:p>
            <a:fld id="{6F61DCF5-9DFE-401D-A4A4-06D48B75F37A}" type="slidenum">
              <a:rPr lang="en-US" smtClean="0"/>
              <a:t>3</a:t>
            </a:fld>
            <a:endParaRPr lang="en-US"/>
          </a:p>
        </p:txBody>
      </p:sp>
    </p:spTree>
    <p:extLst>
      <p:ext uri="{BB962C8B-B14F-4D97-AF65-F5344CB8AC3E}">
        <p14:creationId xmlns:p14="http://schemas.microsoft.com/office/powerpoint/2010/main" val="3091413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design model is an illustration of many traditional organization structuring that seconds the need for departmental divisions for coherence of a business. Organizational structure such as simple centralized design is most fitting for organizations which are startups and whose pioneer proponents do not exceed two to three members as discussed by </a:t>
            </a:r>
            <a:r>
              <a:rPr lang="en-US" dirty="0" err="1"/>
              <a:t>Haveman</a:t>
            </a:r>
            <a:r>
              <a:rPr lang="en-US" dirty="0"/>
              <a:t> &amp; </a:t>
            </a:r>
            <a:r>
              <a:rPr lang="en-US" dirty="0" err="1"/>
              <a:t>Wetts</a:t>
            </a:r>
            <a:r>
              <a:rPr lang="en-US" dirty="0"/>
              <a:t> (2019). This model encourages innovation by linking the experiential and expertise of different fashion designers serving as head of departments of design and purchasing. Consequently, using simple centralized design structure shall posit a department of design and purchasing, sales and marketing and lastly, the human resources for the fashion retail business. The obligations</a:t>
            </a:r>
            <a:r>
              <a:rPr lang="en-US" baseline="0" dirty="0"/>
              <a:t> </a:t>
            </a:r>
            <a:r>
              <a:rPr lang="en-US" dirty="0"/>
              <a:t>of the design and purchasing department managers will be searching for fashion supplies in diverse markets as well as dealers and shall work in collaboration with other colleagues in production. The structural level of sales and marketing shall be headed by an experienced business manager charged with leading and coordinating subunits responsible for merchandising processes as shown by </a:t>
            </a:r>
            <a:r>
              <a:rPr lang="en-US" dirty="0" err="1"/>
              <a:t>Haveman</a:t>
            </a:r>
            <a:r>
              <a:rPr lang="en-US" dirty="0"/>
              <a:t> &amp; </a:t>
            </a:r>
            <a:r>
              <a:rPr lang="en-US" dirty="0" err="1"/>
              <a:t>Wetts</a:t>
            </a:r>
            <a:r>
              <a:rPr lang="en-US" dirty="0"/>
              <a:t> (2019).</a:t>
            </a:r>
          </a:p>
        </p:txBody>
      </p:sp>
      <p:sp>
        <p:nvSpPr>
          <p:cNvPr id="4" name="Slide Number Placeholder 3"/>
          <p:cNvSpPr>
            <a:spLocks noGrp="1"/>
          </p:cNvSpPr>
          <p:nvPr>
            <p:ph type="sldNum" sz="quarter" idx="10"/>
          </p:nvPr>
        </p:nvSpPr>
        <p:spPr/>
        <p:txBody>
          <a:bodyPr/>
          <a:lstStyle/>
          <a:p>
            <a:fld id="{6F61DCF5-9DFE-401D-A4A4-06D48B75F37A}" type="slidenum">
              <a:rPr lang="en-US" smtClean="0"/>
              <a:t>4</a:t>
            </a:fld>
            <a:endParaRPr lang="en-US"/>
          </a:p>
        </p:txBody>
      </p:sp>
    </p:spTree>
    <p:extLst>
      <p:ext uri="{BB962C8B-B14F-4D97-AF65-F5344CB8AC3E}">
        <p14:creationId xmlns:p14="http://schemas.microsoft.com/office/powerpoint/2010/main" val="1225644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Exploitation of bureaucratic organizational model can also lead to innovation. As discussed by </a:t>
            </a:r>
            <a:r>
              <a:rPr lang="en-US" dirty="0" err="1"/>
              <a:t>Mahadeen</a:t>
            </a:r>
            <a:r>
              <a:rPr lang="en-US" dirty="0"/>
              <a:t> et al. (2016),</a:t>
            </a:r>
            <a:r>
              <a:rPr lang="en-US" baseline="0" dirty="0"/>
              <a:t> </a:t>
            </a:r>
            <a:r>
              <a:rPr lang="en-US" dirty="0"/>
              <a:t>bureaucracy model of designing organization gives hierarchical arrangement of how lower departments should report to higher authorities in the hierarchy structures. This model brings innovation by making it mandatory for departmental levels to report high skilled performances. With this design process, procedures such as purchasing, collecting and searching for material samples will be carried out through functional specialization. More relatively, the procedures will be carried out by skilled members of the organization with aim of creating innovative ideas (</a:t>
            </a:r>
            <a:r>
              <a:rPr lang="en-US" dirty="0" err="1"/>
              <a:t>Mahadeen</a:t>
            </a:r>
            <a:r>
              <a:rPr lang="en-US" dirty="0"/>
              <a:t> et al. 2016). In summary, bureaucracy organizational design model provide that company’s managers must treat all other company employees with utmost dignity and equality. </a:t>
            </a:r>
          </a:p>
        </p:txBody>
      </p:sp>
      <p:sp>
        <p:nvSpPr>
          <p:cNvPr id="4" name="Slide Number Placeholder 3"/>
          <p:cNvSpPr>
            <a:spLocks noGrp="1"/>
          </p:cNvSpPr>
          <p:nvPr>
            <p:ph type="sldNum" sz="quarter" idx="10"/>
          </p:nvPr>
        </p:nvSpPr>
        <p:spPr/>
        <p:txBody>
          <a:bodyPr/>
          <a:lstStyle/>
          <a:p>
            <a:fld id="{6F61DCF5-9DFE-401D-A4A4-06D48B75F37A}" type="slidenum">
              <a:rPr lang="en-US" smtClean="0"/>
              <a:t>5</a:t>
            </a:fld>
            <a:endParaRPr lang="en-US"/>
          </a:p>
        </p:txBody>
      </p:sp>
    </p:spTree>
    <p:extLst>
      <p:ext uri="{BB962C8B-B14F-4D97-AF65-F5344CB8AC3E}">
        <p14:creationId xmlns:p14="http://schemas.microsoft.com/office/powerpoint/2010/main" val="365111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proposed fashion retail store business shall rely on organizational culture as implemented by leadership and employee relations. The retail</a:t>
            </a:r>
            <a:r>
              <a:rPr lang="en-US" baseline="0" dirty="0"/>
              <a:t> store business will use value driven phrase like “Just for You” to symbolize the empathy correlated between the customers and the organizational stakeholders. The management shall rely on using transformational leadership style as it is a progressive and open-minded for new ideas. The store management will also be training its employees on the frequent requirements of fashion design industry. Training will act as motivation required for innovation practices. On the other hand, as shown by De </a:t>
            </a:r>
            <a:r>
              <a:rPr lang="en-US" baseline="0" dirty="0" err="1"/>
              <a:t>Gooyert</a:t>
            </a:r>
            <a:r>
              <a:rPr lang="en-US" baseline="0" dirty="0"/>
              <a:t> et al. (2017), it will also function as a bridge between market competitiveness and profitability. Similarly, the retail store shall be using value co-creation innovation model to bring out appreciation of consumer desires and needs on particular products. Maintaining the internal balance of employee satisfaction and customers’ nearness to the organization is beneficial for the overall growth of the company.</a:t>
            </a:r>
            <a:endParaRPr lang="en-US" dirty="0"/>
          </a:p>
        </p:txBody>
      </p:sp>
      <p:sp>
        <p:nvSpPr>
          <p:cNvPr id="4" name="Slide Number Placeholder 3"/>
          <p:cNvSpPr>
            <a:spLocks noGrp="1"/>
          </p:cNvSpPr>
          <p:nvPr>
            <p:ph type="sldNum" sz="quarter" idx="10"/>
          </p:nvPr>
        </p:nvSpPr>
        <p:spPr/>
        <p:txBody>
          <a:bodyPr/>
          <a:lstStyle/>
          <a:p>
            <a:fld id="{6F61DCF5-9DFE-401D-A4A4-06D48B75F37A}" type="slidenum">
              <a:rPr lang="en-US" smtClean="0"/>
              <a:t>6</a:t>
            </a:fld>
            <a:endParaRPr lang="en-US"/>
          </a:p>
        </p:txBody>
      </p:sp>
    </p:spTree>
    <p:extLst>
      <p:ext uri="{BB962C8B-B14F-4D97-AF65-F5344CB8AC3E}">
        <p14:creationId xmlns:p14="http://schemas.microsoft.com/office/powerpoint/2010/main" val="3869006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general members of the</a:t>
            </a:r>
            <a:r>
              <a:rPr lang="en-US" baseline="0" dirty="0"/>
              <a:t> organization’s </a:t>
            </a:r>
            <a:r>
              <a:rPr lang="en-US" dirty="0"/>
              <a:t>effectiveness can be measured through the use of management by objectives; MBO technique. MBO as a method will assist the management in ensuring that set strategies for objectives are appropriately executed. The fashion retail store shall also use established success measures to analyze the overall effectiveness of the business. Measures such as comparing inventory of purchases against the targeted returns can attest the effectiveness of the company’s financial performance (</a:t>
            </a:r>
            <a:r>
              <a:rPr lang="en-US" dirty="0" err="1"/>
              <a:t>Mahadeen</a:t>
            </a:r>
            <a:r>
              <a:rPr lang="en-US" dirty="0"/>
              <a:t> et al., 2016). The fashion retail store can rely on its digital customer feedback pages or mail exchanges to monitor the effectiveness of the services and products the company offers. Evaluation of the company’s performance management systems can test and monitor the validity of systems used to process the company’s business dealings. According to </a:t>
            </a:r>
            <a:r>
              <a:rPr lang="en-US" dirty="0" err="1"/>
              <a:t>Mahadeen</a:t>
            </a:r>
            <a:r>
              <a:rPr lang="en-US" dirty="0"/>
              <a:t> et al. (2016) metrics for reward systems and employee recognition for compensation are among the performance management systems that can be evaluated for effectiveness. </a:t>
            </a:r>
          </a:p>
        </p:txBody>
      </p:sp>
      <p:sp>
        <p:nvSpPr>
          <p:cNvPr id="4" name="Slide Number Placeholder 3"/>
          <p:cNvSpPr>
            <a:spLocks noGrp="1"/>
          </p:cNvSpPr>
          <p:nvPr>
            <p:ph type="sldNum" sz="quarter" idx="10"/>
          </p:nvPr>
        </p:nvSpPr>
        <p:spPr/>
        <p:txBody>
          <a:bodyPr/>
          <a:lstStyle/>
          <a:p>
            <a:fld id="{6F61DCF5-9DFE-401D-A4A4-06D48B75F37A}" type="slidenum">
              <a:rPr lang="en-US" smtClean="0"/>
              <a:t>7</a:t>
            </a:fld>
            <a:endParaRPr lang="en-US"/>
          </a:p>
        </p:txBody>
      </p:sp>
    </p:spTree>
    <p:extLst>
      <p:ext uri="{BB962C8B-B14F-4D97-AF65-F5344CB8AC3E}">
        <p14:creationId xmlns:p14="http://schemas.microsoft.com/office/powerpoint/2010/main" val="1678461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Office layout shows immense significance for empowering innovation through features for example, strategic geographical settings, lighting systems, and cubicle divisions.</a:t>
            </a:r>
            <a:r>
              <a:rPr lang="en-US" baseline="0" dirty="0"/>
              <a:t> According to </a:t>
            </a:r>
            <a:r>
              <a:rPr lang="de-DE" baseline="0" dirty="0"/>
              <a:t>Zerella, Von Treuer &amp; Albrecht (2017)</a:t>
            </a:r>
            <a:r>
              <a:rPr lang="en-US" baseline="0" dirty="0"/>
              <a:t>, the  internal system of the retail store should consist of segregated cubicles and partitions that encourage communal problem-solving and decision making. Focus office layouts, for instance, give room for individual research projects and introspection. It is a layout structure that readies one for high power decision making. Within the retail store, there shall also be a recharge or incubation room for innovation. Besides the incubation room, where ideas are generated, there shall also be a laboratory where new fashions in clothing for all sexes and folks of all ages can be invented and tested. Lastly, multi-coloring of walls, picture paintings and crafted clothe cuttings are improvisational inspirations that echo individuals innovation. </a:t>
            </a:r>
            <a:endParaRPr lang="en-US" dirty="0"/>
          </a:p>
        </p:txBody>
      </p:sp>
      <p:sp>
        <p:nvSpPr>
          <p:cNvPr id="4" name="Slide Number Placeholder 3"/>
          <p:cNvSpPr>
            <a:spLocks noGrp="1"/>
          </p:cNvSpPr>
          <p:nvPr>
            <p:ph type="sldNum" sz="quarter" idx="10"/>
          </p:nvPr>
        </p:nvSpPr>
        <p:spPr/>
        <p:txBody>
          <a:bodyPr/>
          <a:lstStyle/>
          <a:p>
            <a:fld id="{6F61DCF5-9DFE-401D-A4A4-06D48B75F37A}" type="slidenum">
              <a:rPr lang="en-US" smtClean="0"/>
              <a:t>8</a:t>
            </a:fld>
            <a:endParaRPr lang="en-US"/>
          </a:p>
        </p:txBody>
      </p:sp>
    </p:spTree>
    <p:extLst>
      <p:ext uri="{BB962C8B-B14F-4D97-AF65-F5344CB8AC3E}">
        <p14:creationId xmlns:p14="http://schemas.microsoft.com/office/powerpoint/2010/main" val="2069340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Fashion retail businesses rely heavily on technology for innovation. For easy access and interaction with customers online, any company that is dealing in fashion and design should encourage employees to keep up with trends on social media pages such as Facebook, </a:t>
            </a:r>
            <a:r>
              <a:rPr lang="en-US" dirty="0" err="1"/>
              <a:t>Instagram</a:t>
            </a:r>
            <a:r>
              <a:rPr lang="en-US" dirty="0"/>
              <a:t> and Twitter. Fashion is about trends, showoffs and glamorous appearances. It is on only on social media that great ideas on colorizations and blending are copied and pasted to market areas still untapped. For enhanced fashion retail innovation, my business shall seek to complement or reinforce the employed staff by using artificial intelligence algorithms, AI. It will also help the company to manufacture products in relevant speed owing to its automated fast computer skills (</a:t>
            </a:r>
            <a:r>
              <a:rPr lang="de-DE" dirty="0"/>
              <a:t>Kreutzer &amp; Sirrenberg, 2020)</a:t>
            </a:r>
            <a:r>
              <a:rPr lang="en-US" dirty="0"/>
              <a:t>. For the nature of startup businesses, artificial intelligence will monitor digital trends using its set of rules to depict the trending market needs such as customer color preferences. </a:t>
            </a:r>
          </a:p>
        </p:txBody>
      </p:sp>
      <p:sp>
        <p:nvSpPr>
          <p:cNvPr id="4" name="Slide Number Placeholder 3"/>
          <p:cNvSpPr>
            <a:spLocks noGrp="1"/>
          </p:cNvSpPr>
          <p:nvPr>
            <p:ph type="sldNum" sz="quarter" idx="10"/>
          </p:nvPr>
        </p:nvSpPr>
        <p:spPr/>
        <p:txBody>
          <a:bodyPr/>
          <a:lstStyle/>
          <a:p>
            <a:fld id="{6F61DCF5-9DFE-401D-A4A4-06D48B75F37A}" type="slidenum">
              <a:rPr lang="en-US" smtClean="0"/>
              <a:t>9</a:t>
            </a:fld>
            <a:endParaRPr lang="en-US"/>
          </a:p>
        </p:txBody>
      </p:sp>
    </p:spTree>
    <p:extLst>
      <p:ext uri="{BB962C8B-B14F-4D97-AF65-F5344CB8AC3E}">
        <p14:creationId xmlns:p14="http://schemas.microsoft.com/office/powerpoint/2010/main" val="2355347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Fashion design organizations live on stiff competitions from ever-changing and constantly demanding technology assisted trends. All individuals and entrepreneurs in the fashion design like all other executive leaders use design model structures that fall under the category of bureaucratic or classical model for many reasons. These model systems have proven that organizational hierarchy and innovation go hand in hand through transformational leadership to bring incredible innovative outcomes. Specifying how the organization’s roles and responsibilities within departmental spheres are to be weaved in any new organization significantly helps in shaping the ethical and cultural concerns of the business. Advanced technology, befitting retail store layout and evaluation management systems are mandatory elements for cutting edge in fashion design. </a:t>
            </a:r>
          </a:p>
        </p:txBody>
      </p:sp>
      <p:sp>
        <p:nvSpPr>
          <p:cNvPr id="4" name="Slide Number Placeholder 3"/>
          <p:cNvSpPr>
            <a:spLocks noGrp="1"/>
          </p:cNvSpPr>
          <p:nvPr>
            <p:ph type="sldNum" sz="quarter" idx="10"/>
          </p:nvPr>
        </p:nvSpPr>
        <p:spPr/>
        <p:txBody>
          <a:bodyPr/>
          <a:lstStyle/>
          <a:p>
            <a:fld id="{6F61DCF5-9DFE-401D-A4A4-06D48B75F37A}" type="slidenum">
              <a:rPr lang="en-US" smtClean="0"/>
              <a:t>10</a:t>
            </a:fld>
            <a:endParaRPr lang="en-US"/>
          </a:p>
        </p:txBody>
      </p:sp>
    </p:spTree>
    <p:extLst>
      <p:ext uri="{BB962C8B-B14F-4D97-AF65-F5344CB8AC3E}">
        <p14:creationId xmlns:p14="http://schemas.microsoft.com/office/powerpoint/2010/main" val="1998941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108C46-FC75-457E-AA2C-52C9DE4FCB04}"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223587A-4897-43C9-BE66-810CC73D653D}" type="slidenum">
              <a:rPr lang="en-US" smtClean="0"/>
              <a:t>‹#›</a:t>
            </a:fld>
            <a:endParaRPr lang="en-US"/>
          </a:p>
        </p:txBody>
      </p:sp>
    </p:spTree>
    <p:extLst>
      <p:ext uri="{BB962C8B-B14F-4D97-AF65-F5344CB8AC3E}">
        <p14:creationId xmlns:p14="http://schemas.microsoft.com/office/powerpoint/2010/main" val="372367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108C46-FC75-457E-AA2C-52C9DE4FCB04}"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223587A-4897-43C9-BE66-810CC73D653D}" type="slidenum">
              <a:rPr lang="en-US" smtClean="0"/>
              <a:t>‹#›</a:t>
            </a:fld>
            <a:endParaRPr lang="en-US"/>
          </a:p>
        </p:txBody>
      </p:sp>
    </p:spTree>
    <p:extLst>
      <p:ext uri="{BB962C8B-B14F-4D97-AF65-F5344CB8AC3E}">
        <p14:creationId xmlns:p14="http://schemas.microsoft.com/office/powerpoint/2010/main" val="3418716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108C46-FC75-457E-AA2C-52C9DE4FCB04}"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223587A-4897-43C9-BE66-810CC73D653D}" type="slidenum">
              <a:rPr lang="en-US" smtClean="0"/>
              <a:t>‹#›</a:t>
            </a:fld>
            <a:endParaRPr lang="en-US"/>
          </a:p>
        </p:txBody>
      </p:sp>
    </p:spTree>
    <p:extLst>
      <p:ext uri="{BB962C8B-B14F-4D97-AF65-F5344CB8AC3E}">
        <p14:creationId xmlns:p14="http://schemas.microsoft.com/office/powerpoint/2010/main" val="913443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108C46-FC75-457E-AA2C-52C9DE4FCB04}" type="datetimeFigureOut">
              <a:rPr lang="en-US" smtClean="0"/>
              <a:t>9/12/2020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223587A-4897-43C9-BE66-810CC73D653D}" type="slidenum">
              <a:rPr lang="en-US" smtClean="0"/>
              <a:t>‹#›</a:t>
            </a:fld>
            <a:endParaRPr lang="en-US"/>
          </a:p>
        </p:txBody>
      </p:sp>
    </p:spTree>
    <p:extLst>
      <p:ext uri="{BB962C8B-B14F-4D97-AF65-F5344CB8AC3E}">
        <p14:creationId xmlns:p14="http://schemas.microsoft.com/office/powerpoint/2010/main" val="3219732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108C46-FC75-457E-AA2C-52C9DE4FCB04}" type="datetimeFigureOut">
              <a:rPr lang="en-US" smtClean="0"/>
              <a:t>9/12/2020</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223587A-4897-43C9-BE66-810CC73D653D}" type="slidenum">
              <a:rPr lang="en-US" smtClean="0"/>
              <a:t>‹#›</a:t>
            </a:fld>
            <a:endParaRPr lang="en-US"/>
          </a:p>
        </p:txBody>
      </p:sp>
    </p:spTree>
    <p:extLst>
      <p:ext uri="{BB962C8B-B14F-4D97-AF65-F5344CB8AC3E}">
        <p14:creationId xmlns:p14="http://schemas.microsoft.com/office/powerpoint/2010/main" val="2364320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108C46-FC75-457E-AA2C-52C9DE4FCB04}" type="datetimeFigureOut">
              <a:rPr lang="en-US" smtClean="0"/>
              <a:t>9/12/2020</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223587A-4897-43C9-BE66-810CC73D653D}" type="slidenum">
              <a:rPr lang="en-US" smtClean="0"/>
              <a:t>‹#›</a:t>
            </a:fld>
            <a:endParaRPr lang="en-US"/>
          </a:p>
        </p:txBody>
      </p:sp>
    </p:spTree>
    <p:extLst>
      <p:ext uri="{BB962C8B-B14F-4D97-AF65-F5344CB8AC3E}">
        <p14:creationId xmlns:p14="http://schemas.microsoft.com/office/powerpoint/2010/main" val="3278533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108C46-FC75-457E-AA2C-52C9DE4FCB04}" type="datetimeFigureOut">
              <a:rPr lang="en-US" smtClean="0"/>
              <a:t>9/12/2020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223587A-4897-43C9-BE66-810CC73D653D}" type="slidenum">
              <a:rPr lang="en-US" smtClean="0"/>
              <a:t>‹#›</a:t>
            </a:fld>
            <a:endParaRPr lang="en-US"/>
          </a:p>
        </p:txBody>
      </p:sp>
    </p:spTree>
    <p:extLst>
      <p:ext uri="{BB962C8B-B14F-4D97-AF65-F5344CB8AC3E}">
        <p14:creationId xmlns:p14="http://schemas.microsoft.com/office/powerpoint/2010/main" val="215150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108C46-FC75-457E-AA2C-52C9DE4FCB04}" type="datetimeFigureOut">
              <a:rPr lang="en-US" smtClean="0"/>
              <a:t>9/12/2020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223587A-4897-43C9-BE66-810CC73D653D}" type="slidenum">
              <a:rPr lang="en-US" smtClean="0"/>
              <a:t>‹#›</a:t>
            </a:fld>
            <a:endParaRPr lang="en-US"/>
          </a:p>
        </p:txBody>
      </p:sp>
    </p:spTree>
    <p:extLst>
      <p:ext uri="{BB962C8B-B14F-4D97-AF65-F5344CB8AC3E}">
        <p14:creationId xmlns:p14="http://schemas.microsoft.com/office/powerpoint/2010/main" val="2936979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108C46-FC75-457E-AA2C-52C9DE4FCB04}" type="datetimeFigureOut">
              <a:rPr lang="en-US" smtClean="0"/>
              <a:t>9/12/2020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223587A-4897-43C9-BE66-810CC73D653D}" type="slidenum">
              <a:rPr lang="en-US" smtClean="0"/>
              <a:t>‹#›</a:t>
            </a:fld>
            <a:endParaRPr lang="en-US"/>
          </a:p>
        </p:txBody>
      </p:sp>
    </p:spTree>
    <p:extLst>
      <p:ext uri="{BB962C8B-B14F-4D97-AF65-F5344CB8AC3E}">
        <p14:creationId xmlns:p14="http://schemas.microsoft.com/office/powerpoint/2010/main" val="1020300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108C46-FC75-457E-AA2C-52C9DE4FCB04}"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223587A-4897-43C9-BE66-810CC73D653D}" type="slidenum">
              <a:rPr lang="en-US" smtClean="0"/>
              <a:t>‹#›</a:t>
            </a:fld>
            <a:endParaRPr lang="en-US"/>
          </a:p>
        </p:txBody>
      </p:sp>
    </p:spTree>
    <p:extLst>
      <p:ext uri="{BB962C8B-B14F-4D97-AF65-F5344CB8AC3E}">
        <p14:creationId xmlns:p14="http://schemas.microsoft.com/office/powerpoint/2010/main" val="2604289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108C46-FC75-457E-AA2C-52C9DE4FCB04}"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223587A-4897-43C9-BE66-810CC73D653D}"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68922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C108C46-FC75-457E-AA2C-52C9DE4FCB04}" type="datetimeFigureOut">
              <a:rPr lang="en-US" smtClean="0"/>
              <a:t>9/12/2020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223587A-4897-43C9-BE66-810CC73D653D}" type="slidenum">
              <a:rPr lang="en-US" smtClean="0"/>
              <a:t>‹#›</a:t>
            </a:fld>
            <a:endParaRPr lang="en-US"/>
          </a:p>
        </p:txBody>
      </p:sp>
    </p:spTree>
    <p:extLst>
      <p:ext uri="{BB962C8B-B14F-4D97-AF65-F5344CB8AC3E}">
        <p14:creationId xmlns:p14="http://schemas.microsoft.com/office/powerpoint/2010/main" val="18445585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C108C46-FC75-457E-AA2C-52C9DE4FCB04}" type="datetimeFigureOut">
              <a:rPr lang="en-US" smtClean="0"/>
              <a:t>9/12/2020</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223587A-4897-43C9-BE66-810CC73D653D}"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285585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C108C46-FC75-457E-AA2C-52C9DE4FCB04}" type="datetimeFigureOut">
              <a:rPr lang="en-US" smtClean="0"/>
              <a:t>9/12/2020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223587A-4897-43C9-BE66-810CC73D653D}" type="slidenum">
              <a:rPr lang="en-US" smtClean="0"/>
              <a:t>‹#›</a:t>
            </a:fld>
            <a:endParaRPr lang="en-US"/>
          </a:p>
        </p:txBody>
      </p:sp>
    </p:spTree>
    <p:extLst>
      <p:ext uri="{BB962C8B-B14F-4D97-AF65-F5344CB8AC3E}">
        <p14:creationId xmlns:p14="http://schemas.microsoft.com/office/powerpoint/2010/main" val="16196851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108C46-FC75-457E-AA2C-52C9DE4FCB04}"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223587A-4897-43C9-BE66-810CC73D653D}" type="slidenum">
              <a:rPr lang="en-US" smtClean="0"/>
              <a:t>‹#›</a:t>
            </a:fld>
            <a:endParaRPr lang="en-US"/>
          </a:p>
        </p:txBody>
      </p:sp>
    </p:spTree>
    <p:extLst>
      <p:ext uri="{BB962C8B-B14F-4D97-AF65-F5344CB8AC3E}">
        <p14:creationId xmlns:p14="http://schemas.microsoft.com/office/powerpoint/2010/main" val="2582546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108C46-FC75-457E-AA2C-52C9DE4FCB04}" type="datetimeFigureOut">
              <a:rPr lang="en-US" smtClean="0"/>
              <a:t>9/12/2020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223587A-4897-43C9-BE66-810CC73D653D}" type="slidenum">
              <a:rPr lang="en-US" smtClean="0"/>
              <a:t>‹#›</a:t>
            </a:fld>
            <a:endParaRPr lang="en-US"/>
          </a:p>
        </p:txBody>
      </p:sp>
    </p:spTree>
    <p:extLst>
      <p:ext uri="{BB962C8B-B14F-4D97-AF65-F5344CB8AC3E}">
        <p14:creationId xmlns:p14="http://schemas.microsoft.com/office/powerpoint/2010/main" val="2773420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7C108C46-FC75-457E-AA2C-52C9DE4FCB04}" type="datetimeFigureOut">
              <a:rPr lang="en-US" smtClean="0"/>
              <a:t>9/12/2020</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223587A-4897-43C9-BE66-810CC73D653D}" type="slidenum">
              <a:rPr lang="en-US" smtClean="0"/>
              <a:t>‹#›</a:t>
            </a:fld>
            <a:endParaRPr lang="en-US"/>
          </a:p>
        </p:txBody>
      </p:sp>
    </p:spTree>
    <p:extLst>
      <p:ext uri="{BB962C8B-B14F-4D97-AF65-F5344CB8AC3E}">
        <p14:creationId xmlns:p14="http://schemas.microsoft.com/office/powerpoint/2010/main" val="9489427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533401"/>
            <a:ext cx="7315200" cy="2895600"/>
          </a:xfrm>
        </p:spPr>
        <p:txBody>
          <a:bodyPr>
            <a:normAutofit/>
          </a:bodyPr>
          <a:lstStyle/>
          <a:p>
            <a:pPr algn="ctr"/>
            <a:r>
              <a:rPr lang="en-US" sz="4000" b="1" dirty="0">
                <a:solidFill>
                  <a:srgbClr val="002060"/>
                </a:solidFill>
                <a:latin typeface="Times New Roman" panose="02020603050405020304" pitchFamily="18" charset="0"/>
                <a:cs typeface="Times New Roman" panose="02020603050405020304" pitchFamily="18" charset="0"/>
              </a:rPr>
              <a:t>NEW BUSINESS DESIGN THAT ENCOURAGES AND NURTURES INNOVATION: FASHION RETAIL STORE</a:t>
            </a:r>
          </a:p>
        </p:txBody>
      </p:sp>
      <p:sp>
        <p:nvSpPr>
          <p:cNvPr id="3" name="Subtitle 2"/>
          <p:cNvSpPr>
            <a:spLocks noGrp="1"/>
          </p:cNvSpPr>
          <p:nvPr>
            <p:ph type="subTitle" idx="1"/>
          </p:nvPr>
        </p:nvSpPr>
        <p:spPr>
          <a:xfrm>
            <a:off x="1600200" y="3886200"/>
            <a:ext cx="6248400" cy="914400"/>
          </a:xfrm>
        </p:spPr>
        <p:txBody>
          <a:bodyPr>
            <a:normAutofit fontScale="92500" lnSpcReduction="20000"/>
          </a:bodyPr>
          <a:lstStyle/>
          <a:p>
            <a:pPr algn="ctr"/>
            <a:r>
              <a:rPr lang="en-US" sz="2800" b="1" dirty="0">
                <a:solidFill>
                  <a:srgbClr val="002060"/>
                </a:solidFill>
              </a:rPr>
              <a:t>Student’s Name</a:t>
            </a:r>
          </a:p>
          <a:p>
            <a:pPr algn="ctr"/>
            <a:r>
              <a:rPr lang="en-US" sz="2800" b="1" dirty="0">
                <a:solidFill>
                  <a:srgbClr val="002060"/>
                </a:solidFill>
              </a:rPr>
              <a:t>Institutional Affiliations</a:t>
            </a:r>
          </a:p>
          <a:p>
            <a:endParaRPr lang="en-US" dirty="0"/>
          </a:p>
        </p:txBody>
      </p:sp>
    </p:spTree>
    <p:extLst>
      <p:ext uri="{BB962C8B-B14F-4D97-AF65-F5344CB8AC3E}">
        <p14:creationId xmlns:p14="http://schemas.microsoft.com/office/powerpoint/2010/main" val="1981060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Introduction</a:t>
            </a:r>
          </a:p>
        </p:txBody>
      </p:sp>
      <p:sp>
        <p:nvSpPr>
          <p:cNvPr id="3" name="Content Placeholder 2"/>
          <p:cNvSpPr>
            <a:spLocks noGrp="1"/>
          </p:cNvSpPr>
          <p:nvPr>
            <p:ph idx="1"/>
          </p:nvPr>
        </p:nvSpPr>
        <p:spPr>
          <a:xfrm>
            <a:off x="1295400" y="1600200"/>
            <a:ext cx="7239000" cy="4709160"/>
          </a:xfrm>
        </p:spPr>
        <p:txBody>
          <a:bodyPr>
            <a:normAutofit/>
          </a:bodyPr>
          <a:lstStyle/>
          <a:p>
            <a:pPr>
              <a:buFont typeface="Wingdings" pitchFamily="2" charset="2"/>
              <a:buChar char="Ø"/>
            </a:pPr>
            <a:r>
              <a:rPr lang="en-US" dirty="0"/>
              <a:t>Designing an innovative entrepreneurial business requires understanding many design models.</a:t>
            </a:r>
          </a:p>
          <a:p>
            <a:pPr>
              <a:buFont typeface="Wingdings" pitchFamily="2" charset="2"/>
              <a:buChar char="Ø"/>
            </a:pPr>
            <a:endParaRPr lang="en-US" dirty="0"/>
          </a:p>
          <a:p>
            <a:pPr>
              <a:buFont typeface="Wingdings" pitchFamily="2" charset="2"/>
              <a:buChar char="Ø"/>
            </a:pPr>
            <a:r>
              <a:rPr lang="en-US" dirty="0"/>
              <a:t>This presentation looks at how classic organizational model paints the bigger picture of innovative outcomes in a fashion retail business.</a:t>
            </a:r>
          </a:p>
          <a:p>
            <a:pPr>
              <a:buFont typeface="Wingdings" pitchFamily="2" charset="2"/>
              <a:buChar char="Ø"/>
            </a:pPr>
            <a:endParaRPr lang="en-US" dirty="0"/>
          </a:p>
          <a:p>
            <a:pPr>
              <a:buFont typeface="Wingdings" pitchFamily="2" charset="2"/>
              <a:buChar char="Ø"/>
            </a:pPr>
            <a:r>
              <a:rPr lang="en-US" dirty="0"/>
              <a:t>Fashion business requires well-rehearsed design models that are flexible to technology and customer changes. </a:t>
            </a:r>
          </a:p>
        </p:txBody>
      </p:sp>
    </p:spTree>
    <p:extLst>
      <p:ext uri="{BB962C8B-B14F-4D97-AF65-F5344CB8AC3E}">
        <p14:creationId xmlns:p14="http://schemas.microsoft.com/office/powerpoint/2010/main" val="1910291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304800"/>
            <a:ext cx="6589199" cy="1600200"/>
          </a:xfrm>
        </p:spPr>
        <p:txBody>
          <a:bodyPr>
            <a:normAutofit fontScale="90000"/>
          </a:bodyPr>
          <a:lstStyle/>
          <a:p>
            <a:r>
              <a:rPr lang="en-US" dirty="0"/>
              <a:t>Concepts Required for Innovative Fashion Retail Store Business</a:t>
            </a:r>
          </a:p>
        </p:txBody>
      </p:sp>
      <p:sp>
        <p:nvSpPr>
          <p:cNvPr id="3" name="Content Placeholder 2"/>
          <p:cNvSpPr>
            <a:spLocks noGrp="1"/>
          </p:cNvSpPr>
          <p:nvPr>
            <p:ph idx="1"/>
          </p:nvPr>
        </p:nvSpPr>
        <p:spPr/>
        <p:txBody>
          <a:bodyPr>
            <a:normAutofit/>
          </a:bodyPr>
          <a:lstStyle/>
          <a:p>
            <a:r>
              <a:rPr lang="en-US" dirty="0"/>
              <a:t>Classic and other Recent Models of Organizational Design</a:t>
            </a:r>
          </a:p>
          <a:p>
            <a:r>
              <a:rPr lang="en-US" dirty="0"/>
              <a:t>Application of Multiple Models of Design into My Business</a:t>
            </a:r>
          </a:p>
          <a:p>
            <a:r>
              <a:rPr lang="en-US" dirty="0"/>
              <a:t>Incorporation of Stakeholders for Innovation</a:t>
            </a:r>
          </a:p>
          <a:p>
            <a:r>
              <a:rPr lang="en-US" dirty="0"/>
              <a:t>Processes of Monitoring Staff and Systems’ Effectiveness</a:t>
            </a:r>
          </a:p>
          <a:p>
            <a:r>
              <a:rPr lang="en-US" dirty="0"/>
              <a:t>Description of Layout Environment for Organizational Operations</a:t>
            </a:r>
          </a:p>
          <a:p>
            <a:r>
              <a:rPr lang="en-US" dirty="0"/>
              <a:t>Application of Technology Model for Innovation Enhancement</a:t>
            </a:r>
          </a:p>
        </p:txBody>
      </p:sp>
    </p:spTree>
    <p:extLst>
      <p:ext uri="{BB962C8B-B14F-4D97-AF65-F5344CB8AC3E}">
        <p14:creationId xmlns:p14="http://schemas.microsoft.com/office/powerpoint/2010/main" val="2180163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09600"/>
            <a:ext cx="7239000" cy="990600"/>
          </a:xfrm>
        </p:spPr>
        <p:txBody>
          <a:bodyPr>
            <a:normAutofit fontScale="90000"/>
          </a:bodyPr>
          <a:lstStyle/>
          <a:p>
            <a:pPr algn="ctr"/>
            <a:r>
              <a:rPr lang="en-US" dirty="0"/>
              <a:t>Classic Model of Organizational Design</a:t>
            </a:r>
            <a:br>
              <a:rPr lang="en-US" dirty="0"/>
            </a:br>
            <a:endParaRPr lang="en-US" dirty="0"/>
          </a:p>
        </p:txBody>
      </p:sp>
      <p:sp>
        <p:nvSpPr>
          <p:cNvPr id="3" name="Content Placeholder 2"/>
          <p:cNvSpPr>
            <a:spLocks noGrp="1"/>
          </p:cNvSpPr>
          <p:nvPr>
            <p:ph idx="1"/>
          </p:nvPr>
        </p:nvSpPr>
        <p:spPr>
          <a:xfrm>
            <a:off x="1295400" y="1905000"/>
            <a:ext cx="7391400" cy="4525963"/>
          </a:xfrm>
        </p:spPr>
        <p:txBody>
          <a:bodyPr>
            <a:normAutofit/>
          </a:bodyPr>
          <a:lstStyle/>
          <a:p>
            <a:r>
              <a:rPr lang="en-US" dirty="0"/>
              <a:t>This design model illustrates many traditional organization structuring typified by departmental divisions.</a:t>
            </a:r>
          </a:p>
          <a:p>
            <a:r>
              <a:rPr lang="en-US" dirty="0"/>
              <a:t>The model encourages innovation by linking the experiential and expertise of different fashion designers. </a:t>
            </a:r>
          </a:p>
          <a:p>
            <a:r>
              <a:rPr lang="en-US" dirty="0"/>
              <a:t>The obligations of the design and purchasing managers are searching for fashion supplies in diverse markets and dealers.</a:t>
            </a:r>
          </a:p>
        </p:txBody>
      </p:sp>
    </p:spTree>
    <p:extLst>
      <p:ext uri="{BB962C8B-B14F-4D97-AF65-F5344CB8AC3E}">
        <p14:creationId xmlns:p14="http://schemas.microsoft.com/office/powerpoint/2010/main" val="780567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533400"/>
            <a:ext cx="7315200" cy="1143000"/>
          </a:xfrm>
        </p:spPr>
        <p:txBody>
          <a:bodyPr>
            <a:normAutofit fontScale="90000"/>
          </a:bodyPr>
          <a:lstStyle/>
          <a:p>
            <a:pPr algn="ctr"/>
            <a:r>
              <a:rPr lang="en-US" dirty="0"/>
              <a:t>Application of Multiple Models of Design into My Business</a:t>
            </a:r>
          </a:p>
        </p:txBody>
      </p:sp>
      <p:sp>
        <p:nvSpPr>
          <p:cNvPr id="3" name="Content Placeholder 2"/>
          <p:cNvSpPr>
            <a:spLocks noGrp="1"/>
          </p:cNvSpPr>
          <p:nvPr>
            <p:ph idx="1"/>
          </p:nvPr>
        </p:nvSpPr>
        <p:spPr>
          <a:xfrm>
            <a:off x="1219200" y="1828800"/>
            <a:ext cx="7467600" cy="4525963"/>
          </a:xfrm>
        </p:spPr>
        <p:txBody>
          <a:bodyPr>
            <a:normAutofit/>
          </a:bodyPr>
          <a:lstStyle/>
          <a:p>
            <a:pPr>
              <a:buFont typeface="Wingdings" pitchFamily="2" charset="2"/>
              <a:buChar char="v"/>
            </a:pPr>
            <a:r>
              <a:rPr lang="en-US" dirty="0"/>
              <a:t>Exploitation of bureaucratic organization model can also lead to innovation. </a:t>
            </a:r>
          </a:p>
          <a:p>
            <a:pPr>
              <a:buFont typeface="Wingdings" pitchFamily="2" charset="2"/>
              <a:buChar char="v"/>
            </a:pPr>
            <a:endParaRPr lang="en-US" dirty="0"/>
          </a:p>
          <a:p>
            <a:pPr>
              <a:buFont typeface="Wingdings" pitchFamily="2" charset="2"/>
              <a:buChar char="v"/>
            </a:pPr>
            <a:r>
              <a:rPr lang="en-US" dirty="0"/>
              <a:t>The model brings innovation by making it mandatory for departmental levels to report high skilled performances.</a:t>
            </a:r>
          </a:p>
          <a:p>
            <a:pPr>
              <a:buFont typeface="Wingdings" pitchFamily="2" charset="2"/>
              <a:buChar char="v"/>
            </a:pPr>
            <a:endParaRPr lang="en-US" dirty="0"/>
          </a:p>
          <a:p>
            <a:pPr>
              <a:buFont typeface="Wingdings" pitchFamily="2" charset="2"/>
              <a:buChar char="v"/>
            </a:pPr>
            <a:r>
              <a:rPr lang="en-US" dirty="0"/>
              <a:t>It provides that company managers must treat all other employees with utmost dignity and equality. </a:t>
            </a:r>
          </a:p>
          <a:p>
            <a:pPr>
              <a:buFont typeface="Wingdings" pitchFamily="2" charset="2"/>
              <a:buChar char="v"/>
            </a:pPr>
            <a:endParaRPr lang="en-US" dirty="0"/>
          </a:p>
        </p:txBody>
      </p:sp>
    </p:spTree>
    <p:extLst>
      <p:ext uri="{BB962C8B-B14F-4D97-AF65-F5344CB8AC3E}">
        <p14:creationId xmlns:p14="http://schemas.microsoft.com/office/powerpoint/2010/main" val="1040102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57200"/>
            <a:ext cx="7315200" cy="1143000"/>
          </a:xfrm>
        </p:spPr>
        <p:txBody>
          <a:bodyPr>
            <a:normAutofit fontScale="90000"/>
          </a:bodyPr>
          <a:lstStyle/>
          <a:p>
            <a:pPr algn="ctr"/>
            <a:r>
              <a:rPr lang="en-US" dirty="0"/>
              <a:t>Incorporation of Stakeholders for Innovation</a:t>
            </a:r>
          </a:p>
        </p:txBody>
      </p:sp>
      <p:sp>
        <p:nvSpPr>
          <p:cNvPr id="3" name="Content Placeholder 2"/>
          <p:cNvSpPr>
            <a:spLocks noGrp="1"/>
          </p:cNvSpPr>
          <p:nvPr>
            <p:ph idx="1"/>
          </p:nvPr>
        </p:nvSpPr>
        <p:spPr>
          <a:xfrm>
            <a:off x="1371600" y="1828800"/>
            <a:ext cx="7315200" cy="4525963"/>
          </a:xfrm>
        </p:spPr>
        <p:txBody>
          <a:bodyPr>
            <a:normAutofit/>
          </a:bodyPr>
          <a:lstStyle/>
          <a:p>
            <a:r>
              <a:rPr lang="en-US" dirty="0"/>
              <a:t>The fashion retail store business rely on organizational culture as implemented by leadership and employee relations.</a:t>
            </a:r>
          </a:p>
          <a:p>
            <a:endParaRPr lang="en-US" dirty="0"/>
          </a:p>
          <a:p>
            <a:r>
              <a:rPr lang="en-US" dirty="0"/>
              <a:t>The company will use value driven phrase like “Just for You” to symbolize its empathy.</a:t>
            </a:r>
          </a:p>
          <a:p>
            <a:endParaRPr lang="en-US" dirty="0"/>
          </a:p>
          <a:p>
            <a:r>
              <a:rPr lang="en-US" dirty="0"/>
              <a:t> Training act as motivation and as a bridge between market competitiveness and profitability. </a:t>
            </a:r>
          </a:p>
        </p:txBody>
      </p:sp>
    </p:spTree>
    <p:extLst>
      <p:ext uri="{BB962C8B-B14F-4D97-AF65-F5344CB8AC3E}">
        <p14:creationId xmlns:p14="http://schemas.microsoft.com/office/powerpoint/2010/main" val="2933196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1325562"/>
          </a:xfrm>
        </p:spPr>
        <p:txBody>
          <a:bodyPr>
            <a:normAutofit/>
          </a:bodyPr>
          <a:lstStyle/>
          <a:p>
            <a:pPr algn="ctr"/>
            <a:r>
              <a:rPr lang="en-US" dirty="0"/>
              <a:t>Processes of Monitoring Staff and Systems’ Effectiveness</a:t>
            </a:r>
          </a:p>
        </p:txBody>
      </p:sp>
      <p:sp>
        <p:nvSpPr>
          <p:cNvPr id="3" name="Content Placeholder 2"/>
          <p:cNvSpPr>
            <a:spLocks noGrp="1"/>
          </p:cNvSpPr>
          <p:nvPr>
            <p:ph idx="1"/>
          </p:nvPr>
        </p:nvSpPr>
        <p:spPr>
          <a:xfrm>
            <a:off x="1371600" y="1752600"/>
            <a:ext cx="7315200" cy="4525963"/>
          </a:xfrm>
        </p:spPr>
        <p:txBody>
          <a:bodyPr>
            <a:normAutofit/>
          </a:bodyPr>
          <a:lstStyle/>
          <a:p>
            <a:pPr>
              <a:buFont typeface="Wingdings" pitchFamily="2" charset="2"/>
              <a:buChar char="ü"/>
            </a:pPr>
            <a:r>
              <a:rPr lang="en-US" dirty="0"/>
              <a:t>Staff effectiveness can be measured through the use of management by objectives; MBO technique.</a:t>
            </a:r>
          </a:p>
          <a:p>
            <a:pPr>
              <a:buFont typeface="Wingdings" pitchFamily="2" charset="2"/>
              <a:buChar char="ü"/>
            </a:pPr>
            <a:endParaRPr lang="en-US" dirty="0"/>
          </a:p>
          <a:p>
            <a:pPr>
              <a:buFont typeface="Wingdings" pitchFamily="2" charset="2"/>
              <a:buChar char="ü"/>
            </a:pPr>
            <a:r>
              <a:rPr lang="en-US" dirty="0"/>
              <a:t> The fashion retail store shall also use established success measures to analyze the overall effectiveness of the business.</a:t>
            </a:r>
          </a:p>
          <a:p>
            <a:pPr>
              <a:buFont typeface="Wingdings" pitchFamily="2" charset="2"/>
              <a:buChar char="ü"/>
            </a:pPr>
            <a:endParaRPr lang="en-US" dirty="0"/>
          </a:p>
          <a:p>
            <a:pPr>
              <a:buFont typeface="Wingdings" pitchFamily="2" charset="2"/>
              <a:buChar char="ü"/>
            </a:pPr>
            <a:r>
              <a:rPr lang="en-US" dirty="0"/>
              <a:t>The fashion retail store can rely on its digital customer feedback pages or mail exchanges to monitor the effectiveness of the services it offers.</a:t>
            </a:r>
          </a:p>
          <a:p>
            <a:pPr>
              <a:buFont typeface="Wingdings" pitchFamily="2" charset="2"/>
              <a:buChar char="ü"/>
            </a:pPr>
            <a:endParaRPr lang="en-US" dirty="0"/>
          </a:p>
          <a:p>
            <a:pPr>
              <a:buFont typeface="Wingdings" pitchFamily="2" charset="2"/>
              <a:buChar char="ü"/>
            </a:pPr>
            <a:r>
              <a:rPr lang="en-US" dirty="0"/>
              <a:t>Validity of systems used to manage the company’s business dealings can be determined for effectiveness.</a:t>
            </a:r>
          </a:p>
          <a:p>
            <a:pPr>
              <a:buFont typeface="Wingdings" pitchFamily="2" charset="2"/>
              <a:buChar char="ü"/>
            </a:pPr>
            <a:endParaRPr lang="en-US" dirty="0"/>
          </a:p>
        </p:txBody>
      </p:sp>
    </p:spTree>
    <p:extLst>
      <p:ext uri="{BB962C8B-B14F-4D97-AF65-F5344CB8AC3E}">
        <p14:creationId xmlns:p14="http://schemas.microsoft.com/office/powerpoint/2010/main" val="2117151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1173162"/>
          </a:xfrm>
        </p:spPr>
        <p:txBody>
          <a:bodyPr>
            <a:normAutofit fontScale="90000"/>
          </a:bodyPr>
          <a:lstStyle/>
          <a:p>
            <a:pPr algn="ctr"/>
            <a:r>
              <a:rPr lang="en-US" dirty="0"/>
              <a:t>Description of Layout Environment for Organizational Operations</a:t>
            </a:r>
          </a:p>
        </p:txBody>
      </p:sp>
      <p:sp>
        <p:nvSpPr>
          <p:cNvPr id="3" name="Content Placeholder 2"/>
          <p:cNvSpPr>
            <a:spLocks noGrp="1"/>
          </p:cNvSpPr>
          <p:nvPr>
            <p:ph idx="1"/>
          </p:nvPr>
        </p:nvSpPr>
        <p:spPr>
          <a:xfrm>
            <a:off x="990600" y="1524000"/>
            <a:ext cx="7696200" cy="5257800"/>
          </a:xfrm>
        </p:spPr>
        <p:txBody>
          <a:bodyPr/>
          <a:lstStyle/>
          <a:p>
            <a:pPr>
              <a:buFont typeface="Courier New" pitchFamily="49" charset="0"/>
              <a:buChar char="o"/>
            </a:pPr>
            <a:r>
              <a:rPr lang="en-US" dirty="0"/>
              <a:t>Office layout shows immense significance in empowering innovation.</a:t>
            </a:r>
          </a:p>
          <a:p>
            <a:pPr>
              <a:buFont typeface="Courier New" pitchFamily="49" charset="0"/>
              <a:buChar char="o"/>
            </a:pPr>
            <a:r>
              <a:rPr lang="en-US" dirty="0"/>
              <a:t>Multi-coloring of walls, picture paintings and crafted clothe cuttings are improvisational inspirations that echo individual innovation </a:t>
            </a:r>
          </a:p>
          <a:p>
            <a:pPr>
              <a:buFont typeface="Courier New" pitchFamily="49" charset="0"/>
              <a:buChar char="o"/>
            </a:pPr>
            <a:endParaRPr lang="en-US" dirty="0"/>
          </a:p>
          <a:p>
            <a:pPr marL="0" indent="0">
              <a:buNone/>
            </a:pPr>
            <a:r>
              <a:rPr lang="en-US" dirty="0"/>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6340" y="3124200"/>
            <a:ext cx="7290460" cy="3657600"/>
          </a:xfrm>
          <a:prstGeom prst="rect">
            <a:avLst/>
          </a:prstGeom>
        </p:spPr>
      </p:pic>
    </p:spTree>
    <p:extLst>
      <p:ext uri="{BB962C8B-B14F-4D97-AF65-F5344CB8AC3E}">
        <p14:creationId xmlns:p14="http://schemas.microsoft.com/office/powerpoint/2010/main" val="890787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81000"/>
            <a:ext cx="7239000" cy="1143000"/>
          </a:xfrm>
        </p:spPr>
        <p:txBody>
          <a:bodyPr>
            <a:normAutofit fontScale="90000"/>
          </a:bodyPr>
          <a:lstStyle/>
          <a:p>
            <a:pPr algn="ctr"/>
            <a:r>
              <a:rPr lang="en-US" dirty="0"/>
              <a:t>Application of Technology Model for Innovation Enhancement</a:t>
            </a:r>
          </a:p>
        </p:txBody>
      </p:sp>
      <p:sp>
        <p:nvSpPr>
          <p:cNvPr id="3" name="Content Placeholder 2"/>
          <p:cNvSpPr>
            <a:spLocks noGrp="1"/>
          </p:cNvSpPr>
          <p:nvPr>
            <p:ph idx="1"/>
          </p:nvPr>
        </p:nvSpPr>
        <p:spPr>
          <a:xfrm>
            <a:off x="1143000" y="1676400"/>
            <a:ext cx="7543800" cy="5029200"/>
          </a:xfrm>
        </p:spPr>
        <p:txBody>
          <a:bodyPr/>
          <a:lstStyle/>
          <a:p>
            <a:r>
              <a:rPr lang="en-US" dirty="0"/>
              <a:t>For easy access and interaction with customers online, any company that is dealing in fashion and design should keep up with trends of social media.</a:t>
            </a:r>
          </a:p>
          <a:p>
            <a:r>
              <a:rPr lang="en-US" dirty="0"/>
              <a:t>Artificial intelligence helps company to manufacture products in relevant speed</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5900" y="3581400"/>
            <a:ext cx="6743700" cy="3124200"/>
          </a:xfrm>
          <a:prstGeom prst="rect">
            <a:avLst/>
          </a:prstGeom>
        </p:spPr>
      </p:pic>
    </p:spTree>
    <p:extLst>
      <p:ext uri="{BB962C8B-B14F-4D97-AF65-F5344CB8AC3E}">
        <p14:creationId xmlns:p14="http://schemas.microsoft.com/office/powerpoint/2010/main" val="2470953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1" y="624110"/>
            <a:ext cx="6934200" cy="747490"/>
          </a:xfrm>
        </p:spPr>
        <p:txBody>
          <a:bodyPr>
            <a:normAutofit/>
          </a:bodyPr>
          <a:lstStyle/>
          <a:p>
            <a:pPr algn="ctr"/>
            <a:r>
              <a:rPr lang="en-US" dirty="0"/>
              <a:t>Conclusion</a:t>
            </a:r>
          </a:p>
        </p:txBody>
      </p:sp>
      <p:sp>
        <p:nvSpPr>
          <p:cNvPr id="3" name="Content Placeholder 2"/>
          <p:cNvSpPr>
            <a:spLocks noGrp="1"/>
          </p:cNvSpPr>
          <p:nvPr>
            <p:ph idx="1"/>
          </p:nvPr>
        </p:nvSpPr>
        <p:spPr>
          <a:xfrm>
            <a:off x="1600201" y="1600200"/>
            <a:ext cx="6934200" cy="4311022"/>
          </a:xfrm>
        </p:spPr>
        <p:txBody>
          <a:bodyPr/>
          <a:lstStyle/>
          <a:p>
            <a:pPr>
              <a:buFont typeface="Wingdings" pitchFamily="2" charset="2"/>
              <a:buChar char="v"/>
            </a:pPr>
            <a:r>
              <a:rPr lang="en-US" dirty="0"/>
              <a:t>Fashion design organizations live on stiff competitions. </a:t>
            </a:r>
          </a:p>
          <a:p>
            <a:pPr>
              <a:buFont typeface="Wingdings" pitchFamily="2" charset="2"/>
              <a:buChar char="v"/>
            </a:pPr>
            <a:endParaRPr lang="en-US" dirty="0"/>
          </a:p>
          <a:p>
            <a:pPr>
              <a:buFont typeface="Wingdings" pitchFamily="2" charset="2"/>
              <a:buChar char="v"/>
            </a:pPr>
            <a:r>
              <a:rPr lang="en-US" dirty="0"/>
              <a:t>All individuals and entrepreneurs use design model structures that fall under the category of bureaucratic or classical model.</a:t>
            </a:r>
          </a:p>
          <a:p>
            <a:pPr>
              <a:buFont typeface="Wingdings" pitchFamily="2" charset="2"/>
              <a:buChar char="v"/>
            </a:pPr>
            <a:endParaRPr lang="en-US" dirty="0"/>
          </a:p>
          <a:p>
            <a:pPr>
              <a:buFont typeface="Wingdings" pitchFamily="2" charset="2"/>
              <a:buChar char="v"/>
            </a:pPr>
            <a:r>
              <a:rPr lang="en-US" dirty="0"/>
              <a:t> Fashion design require transformational leadership to bring out incredible innovative outcomes. </a:t>
            </a:r>
          </a:p>
          <a:p>
            <a:pPr>
              <a:buFont typeface="Wingdings" pitchFamily="2" charset="2"/>
              <a:buChar char="v"/>
            </a:pPr>
            <a:endParaRPr lang="en-US" dirty="0"/>
          </a:p>
        </p:txBody>
      </p:sp>
    </p:spTree>
    <p:extLst>
      <p:ext uri="{BB962C8B-B14F-4D97-AF65-F5344CB8AC3E}">
        <p14:creationId xmlns:p14="http://schemas.microsoft.com/office/powerpoint/2010/main" val="3180624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152400"/>
            <a:ext cx="7010400" cy="794378"/>
          </a:xfrm>
        </p:spPr>
        <p:txBody>
          <a:bodyPr>
            <a:normAutofit fontScale="90000"/>
          </a:bodyPr>
          <a:lstStyle/>
          <a:p>
            <a:pPr algn="ctr"/>
            <a:r>
              <a:rPr lang="en-US" dirty="0"/>
              <a:t>References </a:t>
            </a:r>
            <a:br>
              <a:rPr lang="en-US" dirty="0"/>
            </a:br>
            <a:endParaRPr lang="en-US" dirty="0"/>
          </a:p>
        </p:txBody>
      </p:sp>
      <p:sp>
        <p:nvSpPr>
          <p:cNvPr id="3" name="Content Placeholder 2"/>
          <p:cNvSpPr>
            <a:spLocks noGrp="1"/>
          </p:cNvSpPr>
          <p:nvPr>
            <p:ph idx="1"/>
          </p:nvPr>
        </p:nvSpPr>
        <p:spPr>
          <a:xfrm>
            <a:off x="1371600" y="762000"/>
            <a:ext cx="7620000" cy="5943600"/>
          </a:xfrm>
        </p:spPr>
        <p:txBody>
          <a:bodyPr>
            <a:normAutofit/>
          </a:bodyPr>
          <a:lstStyle/>
          <a:p>
            <a:pPr>
              <a:buFont typeface="Wingdings" panose="05000000000000000000" pitchFamily="2" charset="2"/>
              <a:buChar char="§"/>
            </a:pPr>
            <a:r>
              <a:rPr lang="en-US" dirty="0"/>
              <a:t>De </a:t>
            </a:r>
            <a:r>
              <a:rPr lang="en-US" dirty="0" err="1"/>
              <a:t>Gooyert</a:t>
            </a:r>
            <a:r>
              <a:rPr lang="en-US" dirty="0"/>
              <a:t>, V., </a:t>
            </a:r>
            <a:r>
              <a:rPr lang="en-US" dirty="0" err="1"/>
              <a:t>Rouwette</a:t>
            </a:r>
            <a:r>
              <a:rPr lang="en-US" dirty="0"/>
              <a:t>, E., Van </a:t>
            </a:r>
            <a:r>
              <a:rPr lang="en-US" dirty="0" err="1"/>
              <a:t>Kranenburg</a:t>
            </a:r>
            <a:r>
              <a:rPr lang="en-US" dirty="0"/>
              <a:t>, H., &amp; Freeman, E. (2017). Reviewing the role of stakeholders in operational research: A stakeholder theory perspective. </a:t>
            </a:r>
            <a:r>
              <a:rPr lang="en-US" i="1" dirty="0"/>
              <a:t>European Journal of Operational Research</a:t>
            </a:r>
            <a:r>
              <a:rPr lang="en-US" dirty="0"/>
              <a:t>, 262(2), 402-410.</a:t>
            </a:r>
          </a:p>
          <a:p>
            <a:pPr>
              <a:buFont typeface="Wingdings" panose="05000000000000000000" pitchFamily="2" charset="2"/>
              <a:buChar char="§"/>
            </a:pPr>
            <a:r>
              <a:rPr lang="en-US" dirty="0" err="1"/>
              <a:t>Haveman</a:t>
            </a:r>
            <a:r>
              <a:rPr lang="en-US" dirty="0"/>
              <a:t>, H. A., &amp; </a:t>
            </a:r>
            <a:r>
              <a:rPr lang="en-US" dirty="0" err="1"/>
              <a:t>Wetts</a:t>
            </a:r>
            <a:r>
              <a:rPr lang="en-US" dirty="0"/>
              <a:t>, R. (2019). Organizational theory: From classical sociology to the 1970s. Sociology Compass, 13(3), e12627.</a:t>
            </a:r>
          </a:p>
          <a:p>
            <a:pPr>
              <a:buFont typeface="Wingdings" panose="05000000000000000000" pitchFamily="2" charset="2"/>
              <a:buChar char="§"/>
            </a:pPr>
            <a:r>
              <a:rPr lang="de-DE" dirty="0"/>
              <a:t>Kreutzer, R. T., &amp; Sirrenberg, M. (2020). </a:t>
            </a:r>
            <a:r>
              <a:rPr lang="de-DE" i="1" dirty="0"/>
              <a:t>Understanding Artificial Intelligence</a:t>
            </a:r>
            <a:r>
              <a:rPr lang="de-DE" dirty="0"/>
              <a:t>. Springer International Publishing.</a:t>
            </a:r>
          </a:p>
          <a:p>
            <a:pPr>
              <a:buFont typeface="Wingdings" panose="05000000000000000000" pitchFamily="2" charset="2"/>
              <a:buChar char="§"/>
            </a:pPr>
            <a:r>
              <a:rPr lang="en-US" dirty="0" err="1"/>
              <a:t>Zerella</a:t>
            </a:r>
            <a:r>
              <a:rPr lang="en-US" dirty="0"/>
              <a:t>, S., Von </a:t>
            </a:r>
            <a:r>
              <a:rPr lang="en-US" dirty="0" err="1"/>
              <a:t>Treuer</a:t>
            </a:r>
            <a:r>
              <a:rPr lang="en-US" dirty="0"/>
              <a:t>, K., &amp; Albrecht, S. L. (2017). The influence of office layout features on employee perception of organizational culture. </a:t>
            </a:r>
            <a:r>
              <a:rPr lang="en-US" i="1" dirty="0"/>
              <a:t>Journal of Environmental Psychology</a:t>
            </a:r>
            <a:r>
              <a:rPr lang="en-US" dirty="0"/>
              <a:t>, 54, 1-10.</a:t>
            </a:r>
          </a:p>
          <a:p>
            <a:pPr>
              <a:buFont typeface="Wingdings" panose="05000000000000000000" pitchFamily="2" charset="2"/>
              <a:buChar char="§"/>
            </a:pPr>
            <a:r>
              <a:rPr lang="en-US" dirty="0" err="1"/>
              <a:t>Mahadeen</a:t>
            </a:r>
            <a:r>
              <a:rPr lang="en-US" dirty="0"/>
              <a:t>, B., Al-</a:t>
            </a:r>
            <a:r>
              <a:rPr lang="en-US" dirty="0" err="1"/>
              <a:t>Dmour</a:t>
            </a:r>
            <a:r>
              <a:rPr lang="en-US" dirty="0"/>
              <a:t>, R. H., </a:t>
            </a:r>
            <a:r>
              <a:rPr lang="en-US" dirty="0" err="1"/>
              <a:t>Obeidat</a:t>
            </a:r>
            <a:r>
              <a:rPr lang="en-US" dirty="0"/>
              <a:t>, B. Y., &amp; </a:t>
            </a:r>
            <a:r>
              <a:rPr lang="en-US" dirty="0" err="1"/>
              <a:t>Tarhini</a:t>
            </a:r>
            <a:r>
              <a:rPr lang="en-US" dirty="0"/>
              <a:t>, A. (2016). Examining the effect of the Organization’s Internal Control System on Organizational Effectiveness: A Jordanian empirical study. </a:t>
            </a:r>
            <a:r>
              <a:rPr lang="en-US" i="1" dirty="0"/>
              <a:t>International Journal of Business Administration</a:t>
            </a:r>
            <a:r>
              <a:rPr lang="en-US" dirty="0"/>
              <a:t>, 7(6), 22-41.</a:t>
            </a:r>
          </a:p>
          <a:p>
            <a:pPr>
              <a:buFont typeface="Wingdings" panose="05000000000000000000" pitchFamily="2" charset="2"/>
              <a:buChar char="§"/>
            </a:pPr>
            <a:endParaRPr lang="en-US" dirty="0"/>
          </a:p>
          <a:p>
            <a:pPr>
              <a:buFont typeface="Wingdings" panose="05000000000000000000" pitchFamily="2" charset="2"/>
              <a:buChar char="§"/>
            </a:pPr>
            <a:endParaRPr lang="de-DE" dirty="0"/>
          </a:p>
          <a:p>
            <a:pPr>
              <a:buFont typeface="Wingdings" panose="05000000000000000000" pitchFamily="2" charset="2"/>
              <a:buChar char="§"/>
            </a:pPr>
            <a:endParaRPr lang="en-US" dirty="0"/>
          </a:p>
        </p:txBody>
      </p:sp>
    </p:spTree>
    <p:extLst>
      <p:ext uri="{BB962C8B-B14F-4D97-AF65-F5344CB8AC3E}">
        <p14:creationId xmlns:p14="http://schemas.microsoft.com/office/powerpoint/2010/main" val="305879304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590</TotalTime>
  <Words>2085</Words>
  <Application>Microsoft Office PowerPoint</Application>
  <PresentationFormat>On-screen Show (4:3)</PresentationFormat>
  <Paragraphs>79</Paragraphs>
  <Slides>11</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Calibri</vt:lpstr>
      <vt:lpstr>Century Gothic</vt:lpstr>
      <vt:lpstr>Courier New</vt:lpstr>
      <vt:lpstr>Times New Roman</vt:lpstr>
      <vt:lpstr>Wingdings</vt:lpstr>
      <vt:lpstr>Wingdings 3</vt:lpstr>
      <vt:lpstr>Wisp</vt:lpstr>
      <vt:lpstr>NEW BUSINESS DESIGN THAT ENCOURAGES AND NURTURES INNOVATION: FASHION RETAIL STORE</vt:lpstr>
      <vt:lpstr>Introduction</vt:lpstr>
      <vt:lpstr>Concepts Required for Innovative Fashion Retail Store Business</vt:lpstr>
      <vt:lpstr>Classic Model of Organizational Design </vt:lpstr>
      <vt:lpstr>Application of Multiple Models of Design into My Business</vt:lpstr>
      <vt:lpstr>Incorporation of Stakeholders for Innovation</vt:lpstr>
      <vt:lpstr>Processes of Monitoring Staff and Systems’ Effectiveness</vt:lpstr>
      <vt:lpstr>Description of Layout Environment for Organizational Operations</vt:lpstr>
      <vt:lpstr>Application of Technology Model for Innovation Enhancement</vt:lpstr>
      <vt:lpstr>Conclusion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Project on Innovative Fashion Retail Store</dc:title>
  <dc:creator>dafine</dc:creator>
  <cp:lastModifiedBy>Antony Ouma</cp:lastModifiedBy>
  <cp:revision>33</cp:revision>
  <dcterms:created xsi:type="dcterms:W3CDTF">2020-09-12T03:18:34Z</dcterms:created>
  <dcterms:modified xsi:type="dcterms:W3CDTF">2020-09-12T18:02:21Z</dcterms:modified>
</cp:coreProperties>
</file>